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eue Machina" charset="1" panose="00000500000000000000"/>
      <p:regular r:id="rId10"/>
    </p:embeddedFont>
    <p:embeddedFont>
      <p:font typeface="Neue Machina Light" charset="1" panose="00000400000000000000"/>
      <p:regular r:id="rId11"/>
    </p:embeddedFont>
    <p:embeddedFont>
      <p:font typeface="Neue Machina Ultra-Bold" charset="1" panose="00000900000000000000"/>
      <p:regular r:id="rId12"/>
    </p:embeddedFont>
    <p:embeddedFont>
      <p:font typeface="Montserrat" charset="1" panose="00000500000000000000"/>
      <p:regular r:id="rId13"/>
    </p:embeddedFont>
    <p:embeddedFont>
      <p:font typeface="Montserrat Bold" charset="1" panose="00000800000000000000"/>
      <p:regular r:id="rId14"/>
    </p:embeddedFont>
    <p:embeddedFont>
      <p:font typeface="Montserrat Italics" charset="1" panose="00000500000000000000"/>
      <p:regular r:id="rId15"/>
    </p:embeddedFont>
    <p:embeddedFont>
      <p:font typeface="Montserrat Bold Italics" charset="1" panose="00000800000000000000"/>
      <p:regular r:id="rId16"/>
    </p:embeddedFont>
    <p:embeddedFont>
      <p:font typeface="Montserrat Thin" charset="1" panose="00000300000000000000"/>
      <p:regular r:id="rId17"/>
    </p:embeddedFont>
    <p:embeddedFont>
      <p:font typeface="Montserrat Thin Italics" charset="1" panose="00000300000000000000"/>
      <p:regular r:id="rId18"/>
    </p:embeddedFont>
    <p:embeddedFont>
      <p:font typeface="Montserrat Extra-Light" charset="1" panose="00000300000000000000"/>
      <p:regular r:id="rId19"/>
    </p:embeddedFont>
    <p:embeddedFont>
      <p:font typeface="Montserrat Extra-Light Italics" charset="1" panose="00000300000000000000"/>
      <p:regular r:id="rId20"/>
    </p:embeddedFont>
    <p:embeddedFont>
      <p:font typeface="Montserrat Light" charset="1" panose="00000400000000000000"/>
      <p:regular r:id="rId21"/>
    </p:embeddedFont>
    <p:embeddedFont>
      <p:font typeface="Montserrat Light Italics" charset="1" panose="00000400000000000000"/>
      <p:regular r:id="rId22"/>
    </p:embeddedFont>
    <p:embeddedFont>
      <p:font typeface="Montserrat Medium" charset="1" panose="00000600000000000000"/>
      <p:regular r:id="rId23"/>
    </p:embeddedFont>
    <p:embeddedFont>
      <p:font typeface="Montserrat Medium Italics" charset="1" panose="00000600000000000000"/>
      <p:regular r:id="rId24"/>
    </p:embeddedFont>
    <p:embeddedFont>
      <p:font typeface="Montserrat Semi-Bold" charset="1" panose="00000700000000000000"/>
      <p:regular r:id="rId25"/>
    </p:embeddedFont>
    <p:embeddedFont>
      <p:font typeface="Montserrat Semi-Bold Italics" charset="1" panose="00000700000000000000"/>
      <p:regular r:id="rId26"/>
    </p:embeddedFont>
    <p:embeddedFont>
      <p:font typeface="Montserrat Ultra-Bold" charset="1" panose="00000900000000000000"/>
      <p:regular r:id="rId27"/>
    </p:embeddedFont>
    <p:embeddedFont>
      <p:font typeface="Montserrat Ultra-Bold Italics" charset="1" panose="00000900000000000000"/>
      <p:regular r:id="rId28"/>
    </p:embeddedFont>
    <p:embeddedFont>
      <p:font typeface="Montserrat Heavy" charset="1" panose="00000A00000000000000"/>
      <p:regular r:id="rId29"/>
    </p:embeddedFont>
    <p:embeddedFont>
      <p:font typeface="Montserrat Heavy Italics" charset="1" panose="00000A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2.sv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2168384" y="-2084520"/>
            <a:ext cx="8831880" cy="8831880"/>
          </a:xfrm>
          <a:custGeom>
            <a:avLst/>
            <a:gdLst/>
            <a:ahLst/>
            <a:cxnLst/>
            <a:rect r="r" b="b" t="t" l="l"/>
            <a:pathLst>
              <a:path h="8831880" w="8831880">
                <a:moveTo>
                  <a:pt x="0" y="0"/>
                </a:moveTo>
                <a:lnTo>
                  <a:pt x="8831880" y="0"/>
                </a:lnTo>
                <a:lnTo>
                  <a:pt x="8831880" y="8831880"/>
                </a:lnTo>
                <a:lnTo>
                  <a:pt x="0" y="88318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008264" y="99307"/>
            <a:ext cx="6511191" cy="11280306"/>
          </a:xfrm>
          <a:custGeom>
            <a:avLst/>
            <a:gdLst/>
            <a:ahLst/>
            <a:cxnLst/>
            <a:rect r="r" b="b" t="t" l="l"/>
            <a:pathLst>
              <a:path h="11280306" w="6511191">
                <a:moveTo>
                  <a:pt x="0" y="0"/>
                </a:moveTo>
                <a:lnTo>
                  <a:pt x="6511190" y="0"/>
                </a:lnTo>
                <a:lnTo>
                  <a:pt x="6511190" y="11280306"/>
                </a:lnTo>
                <a:lnTo>
                  <a:pt x="0" y="11280306"/>
                </a:lnTo>
                <a:lnTo>
                  <a:pt x="0" y="0"/>
                </a:lnTo>
                <a:close/>
              </a:path>
            </a:pathLst>
          </a:custGeom>
          <a:blipFill>
            <a:blip r:embed="rId4">
              <a:extLst>
                <a:ext uri="{96DAC541-7B7A-43D3-8B79-37D633B846F1}">
                  <asvg:svgBlip xmlns:asvg="http://schemas.microsoft.com/office/drawing/2016/SVG/main" r:embed="rId5"/>
                </a:ext>
              </a:extLst>
            </a:blip>
            <a:stretch>
              <a:fillRect l="-6862" t="0" r="-66382" b="0"/>
            </a:stretch>
          </a:blipFill>
        </p:spPr>
      </p:sp>
      <p:sp>
        <p:nvSpPr>
          <p:cNvPr name="Freeform 4" id="4"/>
          <p:cNvSpPr/>
          <p:nvPr/>
        </p:nvSpPr>
        <p:spPr>
          <a:xfrm flipH="false" flipV="false" rot="4238979">
            <a:off x="-1230656" y="-2566103"/>
            <a:ext cx="3493701" cy="5774713"/>
          </a:xfrm>
          <a:custGeom>
            <a:avLst/>
            <a:gdLst/>
            <a:ahLst/>
            <a:cxnLst/>
            <a:rect r="r" b="b" t="t" l="l"/>
            <a:pathLst>
              <a:path h="5774713" w="3493701">
                <a:moveTo>
                  <a:pt x="0" y="0"/>
                </a:moveTo>
                <a:lnTo>
                  <a:pt x="3493701" y="0"/>
                </a:lnTo>
                <a:lnTo>
                  <a:pt x="3493701" y="5774713"/>
                </a:lnTo>
                <a:lnTo>
                  <a:pt x="0" y="5774713"/>
                </a:lnTo>
                <a:lnTo>
                  <a:pt x="0" y="0"/>
                </a:lnTo>
                <a:close/>
              </a:path>
            </a:pathLst>
          </a:custGeom>
          <a:blipFill>
            <a:blip r:embed="rId6"/>
            <a:stretch>
              <a:fillRect l="0" t="0" r="0" b="0"/>
            </a:stretch>
          </a:blipFill>
        </p:spPr>
      </p:sp>
      <p:sp>
        <p:nvSpPr>
          <p:cNvPr name="Freeform 5" id="5"/>
          <p:cNvSpPr/>
          <p:nvPr/>
        </p:nvSpPr>
        <p:spPr>
          <a:xfrm flipH="false" flipV="false" rot="-3223036">
            <a:off x="15944350" y="3366811"/>
            <a:ext cx="6022673" cy="3553377"/>
          </a:xfrm>
          <a:custGeom>
            <a:avLst/>
            <a:gdLst/>
            <a:ahLst/>
            <a:cxnLst/>
            <a:rect r="r" b="b" t="t" l="l"/>
            <a:pathLst>
              <a:path h="3553377" w="6022673">
                <a:moveTo>
                  <a:pt x="0" y="0"/>
                </a:moveTo>
                <a:lnTo>
                  <a:pt x="6022673" y="0"/>
                </a:lnTo>
                <a:lnTo>
                  <a:pt x="6022673" y="3553378"/>
                </a:lnTo>
                <a:lnTo>
                  <a:pt x="0" y="3553378"/>
                </a:lnTo>
                <a:lnTo>
                  <a:pt x="0" y="0"/>
                </a:lnTo>
                <a:close/>
              </a:path>
            </a:pathLst>
          </a:custGeom>
          <a:blipFill>
            <a:blip r:embed="rId7"/>
            <a:stretch>
              <a:fillRect l="0" t="0" r="0" b="0"/>
            </a:stretch>
          </a:blipFill>
        </p:spPr>
      </p:sp>
      <p:sp>
        <p:nvSpPr>
          <p:cNvPr name="TextBox 6" id="6"/>
          <p:cNvSpPr txBox="true"/>
          <p:nvPr/>
        </p:nvSpPr>
        <p:spPr>
          <a:xfrm rot="0">
            <a:off x="10042666" y="8681491"/>
            <a:ext cx="8378973" cy="734208"/>
          </a:xfrm>
          <a:prstGeom prst="rect">
            <a:avLst/>
          </a:prstGeom>
        </p:spPr>
        <p:txBody>
          <a:bodyPr anchor="t" rtlCol="false" tIns="0" lIns="0" bIns="0" rIns="0">
            <a:spAutoFit/>
          </a:bodyPr>
          <a:lstStyle/>
          <a:p>
            <a:pPr algn="ctr">
              <a:lnSpc>
                <a:spcPts val="6085"/>
              </a:lnSpc>
            </a:pPr>
            <a:r>
              <a:rPr lang="en-US" sz="4346">
                <a:solidFill>
                  <a:srgbClr val="FFFFFF"/>
                </a:solidFill>
                <a:latin typeface="Montserrat Bold"/>
              </a:rPr>
              <a:t>Krish Mangal-  220102051</a:t>
            </a:r>
          </a:p>
        </p:txBody>
      </p:sp>
      <p:sp>
        <p:nvSpPr>
          <p:cNvPr name="TextBox 7" id="7"/>
          <p:cNvSpPr txBox="true"/>
          <p:nvPr/>
        </p:nvSpPr>
        <p:spPr>
          <a:xfrm rot="0">
            <a:off x="-235288" y="9339499"/>
            <a:ext cx="11119503" cy="744326"/>
          </a:xfrm>
          <a:prstGeom prst="rect">
            <a:avLst/>
          </a:prstGeom>
        </p:spPr>
        <p:txBody>
          <a:bodyPr anchor="t" rtlCol="false" tIns="0" lIns="0" bIns="0" rIns="0">
            <a:spAutoFit/>
          </a:bodyPr>
          <a:lstStyle/>
          <a:p>
            <a:pPr algn="ctr">
              <a:lnSpc>
                <a:spcPts val="6178"/>
              </a:lnSpc>
            </a:pPr>
            <a:r>
              <a:rPr lang="en-US" sz="4413">
                <a:solidFill>
                  <a:srgbClr val="FFFFFF"/>
                </a:solidFill>
                <a:latin typeface="Montserrat Bold"/>
              </a:rPr>
              <a:t>Kushagra Singh Sisodia- 22102052</a:t>
            </a:r>
          </a:p>
        </p:txBody>
      </p:sp>
      <p:sp>
        <p:nvSpPr>
          <p:cNvPr name="TextBox 8" id="8"/>
          <p:cNvSpPr txBox="true"/>
          <p:nvPr/>
        </p:nvSpPr>
        <p:spPr>
          <a:xfrm rot="0">
            <a:off x="2505241" y="8681491"/>
            <a:ext cx="8378973" cy="734208"/>
          </a:xfrm>
          <a:prstGeom prst="rect">
            <a:avLst/>
          </a:prstGeom>
        </p:spPr>
        <p:txBody>
          <a:bodyPr anchor="t" rtlCol="false" tIns="0" lIns="0" bIns="0" rIns="0">
            <a:spAutoFit/>
          </a:bodyPr>
          <a:lstStyle/>
          <a:p>
            <a:pPr algn="ctr">
              <a:lnSpc>
                <a:spcPts val="6085"/>
              </a:lnSpc>
            </a:pPr>
            <a:r>
              <a:rPr lang="en-US" sz="4346">
                <a:solidFill>
                  <a:srgbClr val="FFFFFF"/>
                </a:solidFill>
                <a:latin typeface="Montserrat Bold"/>
              </a:rPr>
              <a:t>Prachi Bindal- 220102071</a:t>
            </a:r>
          </a:p>
        </p:txBody>
      </p:sp>
      <p:sp>
        <p:nvSpPr>
          <p:cNvPr name="TextBox 9" id="9"/>
          <p:cNvSpPr txBox="true"/>
          <p:nvPr/>
        </p:nvSpPr>
        <p:spPr>
          <a:xfrm rot="0">
            <a:off x="10456927" y="9339499"/>
            <a:ext cx="7683800" cy="734208"/>
          </a:xfrm>
          <a:prstGeom prst="rect">
            <a:avLst/>
          </a:prstGeom>
        </p:spPr>
        <p:txBody>
          <a:bodyPr anchor="t" rtlCol="false" tIns="0" lIns="0" bIns="0" rIns="0">
            <a:spAutoFit/>
          </a:bodyPr>
          <a:lstStyle/>
          <a:p>
            <a:pPr algn="ctr">
              <a:lnSpc>
                <a:spcPts val="6085"/>
              </a:lnSpc>
            </a:pPr>
            <a:r>
              <a:rPr lang="en-US" sz="4346">
                <a:solidFill>
                  <a:srgbClr val="FFFFFF"/>
                </a:solidFill>
                <a:latin typeface="Montserrat Bold"/>
              </a:rPr>
              <a:t>Tanu Siwach-  220108059</a:t>
            </a:r>
          </a:p>
        </p:txBody>
      </p:sp>
      <p:sp>
        <p:nvSpPr>
          <p:cNvPr name="TextBox 10" id="10"/>
          <p:cNvSpPr txBox="true"/>
          <p:nvPr/>
        </p:nvSpPr>
        <p:spPr>
          <a:xfrm rot="0">
            <a:off x="2104560" y="3333416"/>
            <a:ext cx="13636907" cy="2406045"/>
          </a:xfrm>
          <a:prstGeom prst="rect">
            <a:avLst/>
          </a:prstGeom>
        </p:spPr>
        <p:txBody>
          <a:bodyPr anchor="t" rtlCol="false" tIns="0" lIns="0" bIns="0" rIns="0">
            <a:spAutoFit/>
          </a:bodyPr>
          <a:lstStyle/>
          <a:p>
            <a:pPr algn="ctr">
              <a:lnSpc>
                <a:spcPts val="9658"/>
              </a:lnSpc>
            </a:pPr>
            <a:r>
              <a:rPr lang="en-US" sz="6898">
                <a:solidFill>
                  <a:srgbClr val="FFFFFF"/>
                </a:solidFill>
                <a:latin typeface="Neue Machina Ultra-Bold"/>
              </a:rPr>
              <a:t>Identification of DNA Exon-Intron Boundaries</a:t>
            </a:r>
          </a:p>
        </p:txBody>
      </p:sp>
      <p:sp>
        <p:nvSpPr>
          <p:cNvPr name="TextBox 11" id="11"/>
          <p:cNvSpPr txBox="true"/>
          <p:nvPr/>
        </p:nvSpPr>
        <p:spPr>
          <a:xfrm rot="0">
            <a:off x="6370366" y="7822311"/>
            <a:ext cx="5547269" cy="734208"/>
          </a:xfrm>
          <a:prstGeom prst="rect">
            <a:avLst/>
          </a:prstGeom>
        </p:spPr>
        <p:txBody>
          <a:bodyPr anchor="t" rtlCol="false" tIns="0" lIns="0" bIns="0" rIns="0">
            <a:spAutoFit/>
          </a:bodyPr>
          <a:lstStyle/>
          <a:p>
            <a:pPr algn="ctr">
              <a:lnSpc>
                <a:spcPts val="6085"/>
              </a:lnSpc>
            </a:pPr>
            <a:r>
              <a:rPr lang="en-US" sz="4346">
                <a:solidFill>
                  <a:srgbClr val="FFFFFF"/>
                </a:solidFill>
                <a:latin typeface="Montserrat Bold"/>
              </a:rPr>
              <a:t>Team Name- Huh?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5187216" y="7404914"/>
            <a:ext cx="6095177" cy="6095177"/>
          </a:xfrm>
          <a:custGeom>
            <a:avLst/>
            <a:gdLst/>
            <a:ahLst/>
            <a:cxnLst/>
            <a:rect r="r" b="b" t="t" l="l"/>
            <a:pathLst>
              <a:path h="6095177" w="6095177">
                <a:moveTo>
                  <a:pt x="0" y="0"/>
                </a:moveTo>
                <a:lnTo>
                  <a:pt x="6095177" y="0"/>
                </a:lnTo>
                <a:lnTo>
                  <a:pt x="6095177" y="6095177"/>
                </a:lnTo>
                <a:lnTo>
                  <a:pt x="0" y="60951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749886" y="6450375"/>
            <a:ext cx="8831880" cy="8831880"/>
          </a:xfrm>
          <a:custGeom>
            <a:avLst/>
            <a:gdLst/>
            <a:ahLst/>
            <a:cxnLst/>
            <a:rect r="r" b="b" t="t" l="l"/>
            <a:pathLst>
              <a:path h="8831880" w="8831880">
                <a:moveTo>
                  <a:pt x="0" y="0"/>
                </a:moveTo>
                <a:lnTo>
                  <a:pt x="8831880" y="0"/>
                </a:lnTo>
                <a:lnTo>
                  <a:pt x="8831880" y="8831880"/>
                </a:lnTo>
                <a:lnTo>
                  <a:pt x="0" y="88318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4661459">
            <a:off x="-578885" y="8816562"/>
            <a:ext cx="2778658" cy="2285446"/>
          </a:xfrm>
          <a:custGeom>
            <a:avLst/>
            <a:gdLst/>
            <a:ahLst/>
            <a:cxnLst/>
            <a:rect r="r" b="b" t="t" l="l"/>
            <a:pathLst>
              <a:path h="2285446" w="2778658">
                <a:moveTo>
                  <a:pt x="0" y="0"/>
                </a:moveTo>
                <a:lnTo>
                  <a:pt x="2778658" y="0"/>
                </a:lnTo>
                <a:lnTo>
                  <a:pt x="2778658" y="2285446"/>
                </a:lnTo>
                <a:lnTo>
                  <a:pt x="0" y="2285446"/>
                </a:lnTo>
                <a:lnTo>
                  <a:pt x="0" y="0"/>
                </a:lnTo>
                <a:close/>
              </a:path>
            </a:pathLst>
          </a:custGeom>
          <a:blipFill>
            <a:blip r:embed="rId6"/>
            <a:stretch>
              <a:fillRect l="0" t="0" r="0" b="0"/>
            </a:stretch>
          </a:blipFill>
        </p:spPr>
      </p:sp>
      <p:sp>
        <p:nvSpPr>
          <p:cNvPr name="Freeform 5" id="5"/>
          <p:cNvSpPr/>
          <p:nvPr/>
        </p:nvSpPr>
        <p:spPr>
          <a:xfrm flipH="false" flipV="false" rot="0">
            <a:off x="16039556" y="7073909"/>
            <a:ext cx="7210834" cy="5994006"/>
          </a:xfrm>
          <a:custGeom>
            <a:avLst/>
            <a:gdLst/>
            <a:ahLst/>
            <a:cxnLst/>
            <a:rect r="r" b="b" t="t" l="l"/>
            <a:pathLst>
              <a:path h="5994006" w="7210834">
                <a:moveTo>
                  <a:pt x="0" y="0"/>
                </a:moveTo>
                <a:lnTo>
                  <a:pt x="7210834" y="0"/>
                </a:lnTo>
                <a:lnTo>
                  <a:pt x="7210834" y="5994005"/>
                </a:lnTo>
                <a:lnTo>
                  <a:pt x="0" y="5994005"/>
                </a:lnTo>
                <a:lnTo>
                  <a:pt x="0" y="0"/>
                </a:lnTo>
                <a:close/>
              </a:path>
            </a:pathLst>
          </a:custGeom>
          <a:blipFill>
            <a:blip r:embed="rId7"/>
            <a:stretch>
              <a:fillRect l="0" t="0" r="0" b="0"/>
            </a:stretch>
          </a:blipFill>
        </p:spPr>
      </p:sp>
      <p:sp>
        <p:nvSpPr>
          <p:cNvPr name="TextBox 6" id="6"/>
          <p:cNvSpPr txBox="true"/>
          <p:nvPr/>
        </p:nvSpPr>
        <p:spPr>
          <a:xfrm rot="0">
            <a:off x="282063" y="4837"/>
            <a:ext cx="13381226" cy="1685603"/>
          </a:xfrm>
          <a:prstGeom prst="rect">
            <a:avLst/>
          </a:prstGeom>
        </p:spPr>
        <p:txBody>
          <a:bodyPr anchor="t" rtlCol="false" tIns="0" lIns="0" bIns="0" rIns="0">
            <a:spAutoFit/>
          </a:bodyPr>
          <a:lstStyle/>
          <a:p>
            <a:pPr>
              <a:lnSpc>
                <a:spcPts val="13667"/>
              </a:lnSpc>
            </a:pPr>
            <a:r>
              <a:rPr lang="en-US" sz="9762">
                <a:solidFill>
                  <a:srgbClr val="FFFFFF"/>
                </a:solidFill>
                <a:latin typeface="Neue Machina Ultra-Bold"/>
              </a:rPr>
              <a:t>Problem Statement</a:t>
            </a:r>
          </a:p>
        </p:txBody>
      </p:sp>
      <p:sp>
        <p:nvSpPr>
          <p:cNvPr name="TextBox 7" id="7"/>
          <p:cNvSpPr txBox="true"/>
          <p:nvPr/>
        </p:nvSpPr>
        <p:spPr>
          <a:xfrm rot="0">
            <a:off x="282063" y="1614240"/>
            <a:ext cx="17704924" cy="6835496"/>
          </a:xfrm>
          <a:prstGeom prst="rect">
            <a:avLst/>
          </a:prstGeom>
        </p:spPr>
        <p:txBody>
          <a:bodyPr anchor="t" rtlCol="false" tIns="0" lIns="0" bIns="0" rIns="0">
            <a:spAutoFit/>
          </a:bodyPr>
          <a:lstStyle/>
          <a:p>
            <a:pPr>
              <a:lnSpc>
                <a:spcPts val="5440"/>
              </a:lnSpc>
              <a:spcBef>
                <a:spcPct val="0"/>
              </a:spcBef>
            </a:pPr>
            <a:r>
              <a:rPr lang="en-US" sz="3885">
                <a:solidFill>
                  <a:srgbClr val="FFFFFF"/>
                </a:solidFill>
                <a:latin typeface="Montserrat"/>
              </a:rPr>
              <a:t>The challenge presented in this dataset involves identifying specific points on a DNA sequence known as splice junctions. These junctions are where unnecessary sections of DNA are removed during the protein creation process in more complex organisms. The task at hand is to accurately detect, based on a given DNA sequence, the transitions between exons (segments retained after splicing) and introns (segments spliced out). This task comprises two main objectives: identifying boundaries between exons and introns (referred to as EI sites), and identifying boundaries between introns and exons (referred to as IE sites). </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1204C"/>
        </a:solidFill>
      </p:bgPr>
    </p:bg>
    <p:spTree>
      <p:nvGrpSpPr>
        <p:cNvPr id="1" name=""/>
        <p:cNvGrpSpPr/>
        <p:nvPr/>
      </p:nvGrpSpPr>
      <p:grpSpPr>
        <a:xfrm>
          <a:off x="0" y="0"/>
          <a:ext cx="0" cy="0"/>
          <a:chOff x="0" y="0"/>
          <a:chExt cx="0" cy="0"/>
        </a:xfrm>
      </p:grpSpPr>
      <p:sp>
        <p:nvSpPr>
          <p:cNvPr name="TextBox 2" id="2"/>
          <p:cNvSpPr txBox="true"/>
          <p:nvPr/>
        </p:nvSpPr>
        <p:spPr>
          <a:xfrm rot="0">
            <a:off x="282063" y="4837"/>
            <a:ext cx="9177914" cy="1685603"/>
          </a:xfrm>
          <a:prstGeom prst="rect">
            <a:avLst/>
          </a:prstGeom>
        </p:spPr>
        <p:txBody>
          <a:bodyPr anchor="t" rtlCol="false" tIns="0" lIns="0" bIns="0" rIns="0">
            <a:spAutoFit/>
          </a:bodyPr>
          <a:lstStyle/>
          <a:p>
            <a:pPr>
              <a:lnSpc>
                <a:spcPts val="13667"/>
              </a:lnSpc>
            </a:pPr>
            <a:r>
              <a:rPr lang="en-US" sz="9762">
                <a:solidFill>
                  <a:srgbClr val="FFFFFF"/>
                </a:solidFill>
                <a:latin typeface="Neue Machina Ultra-Bold"/>
              </a:rPr>
              <a:t>Methodology</a:t>
            </a:r>
          </a:p>
        </p:txBody>
      </p:sp>
      <p:sp>
        <p:nvSpPr>
          <p:cNvPr name="TextBox 3" id="3"/>
          <p:cNvSpPr txBox="true"/>
          <p:nvPr/>
        </p:nvSpPr>
        <p:spPr>
          <a:xfrm rot="0">
            <a:off x="282063" y="1614240"/>
            <a:ext cx="1707356" cy="737325"/>
          </a:xfrm>
          <a:prstGeom prst="rect">
            <a:avLst/>
          </a:prstGeom>
        </p:spPr>
        <p:txBody>
          <a:bodyPr anchor="t" rtlCol="false" tIns="0" lIns="0" bIns="0" rIns="0">
            <a:spAutoFit/>
          </a:bodyPr>
          <a:lstStyle/>
          <a:p>
            <a:pPr algn="ctr">
              <a:lnSpc>
                <a:spcPts val="6085"/>
              </a:lnSpc>
              <a:spcBef>
                <a:spcPct val="0"/>
              </a:spcBef>
            </a:pPr>
            <a:r>
              <a:rPr lang="en-US" sz="4346">
                <a:solidFill>
                  <a:srgbClr val="FFFFFF"/>
                </a:solidFill>
                <a:latin typeface="Montserrat Bold"/>
              </a:rPr>
              <a:t>Input:</a:t>
            </a:r>
          </a:p>
        </p:txBody>
      </p:sp>
      <p:sp>
        <p:nvSpPr>
          <p:cNvPr name="TextBox 4" id="4"/>
          <p:cNvSpPr txBox="true"/>
          <p:nvPr/>
        </p:nvSpPr>
        <p:spPr>
          <a:xfrm rot="0">
            <a:off x="2449813" y="1614240"/>
            <a:ext cx="15175706" cy="5366475"/>
          </a:xfrm>
          <a:prstGeom prst="rect">
            <a:avLst/>
          </a:prstGeom>
        </p:spPr>
        <p:txBody>
          <a:bodyPr anchor="t" rtlCol="false" tIns="0" lIns="0" bIns="0" rIns="0">
            <a:spAutoFit/>
          </a:bodyPr>
          <a:lstStyle/>
          <a:p>
            <a:pPr>
              <a:lnSpc>
                <a:spcPts val="6085"/>
              </a:lnSpc>
            </a:pPr>
            <a:r>
              <a:rPr lang="en-US" sz="4346">
                <a:solidFill>
                  <a:srgbClr val="FFFFFF"/>
                </a:solidFill>
                <a:latin typeface="Montserrat"/>
              </a:rPr>
              <a:t>The input has 181 columns representing 60 nucleotides and a last column representing the class.</a:t>
            </a:r>
          </a:p>
          <a:p>
            <a:pPr>
              <a:lnSpc>
                <a:spcPts val="6085"/>
              </a:lnSpc>
            </a:pPr>
            <a:r>
              <a:rPr lang="en-US" sz="4346">
                <a:solidFill>
                  <a:srgbClr val="FFFFFF"/>
                </a:solidFill>
                <a:latin typeface="Montserrat"/>
              </a:rPr>
              <a:t>The class itself has 3 types :</a:t>
            </a:r>
          </a:p>
          <a:p>
            <a:pPr>
              <a:lnSpc>
                <a:spcPts val="6085"/>
              </a:lnSpc>
            </a:pPr>
            <a:r>
              <a:rPr lang="en-US" sz="4346">
                <a:solidFill>
                  <a:srgbClr val="FFFFFF"/>
                </a:solidFill>
                <a:latin typeface="Montserrat"/>
              </a:rPr>
              <a:t>1 represents: EI: Exon-Intron boundaries (donors)</a:t>
            </a:r>
          </a:p>
          <a:p>
            <a:pPr>
              <a:lnSpc>
                <a:spcPts val="6085"/>
              </a:lnSpc>
            </a:pPr>
            <a:r>
              <a:rPr lang="en-US" sz="4346">
                <a:solidFill>
                  <a:srgbClr val="FFFFFF"/>
                </a:solidFill>
                <a:latin typeface="Montserrat"/>
              </a:rPr>
              <a:t>2 represents: IE: Intron-Exon boundaries(recipients)</a:t>
            </a:r>
          </a:p>
          <a:p>
            <a:pPr>
              <a:lnSpc>
                <a:spcPts val="6085"/>
              </a:lnSpc>
            </a:pPr>
            <a:r>
              <a:rPr lang="en-US" sz="4346">
                <a:solidFill>
                  <a:srgbClr val="FFFFFF"/>
                </a:solidFill>
                <a:latin typeface="Montserrat"/>
              </a:rPr>
              <a:t>3 represents: Neither: Neither exon nor intron</a:t>
            </a:r>
          </a:p>
          <a:p>
            <a:pPr>
              <a:lnSpc>
                <a:spcPts val="6085"/>
              </a:lnSpc>
              <a:spcBef>
                <a:spcPct val="0"/>
              </a:spcBef>
            </a:pPr>
          </a:p>
        </p:txBody>
      </p:sp>
      <p:sp>
        <p:nvSpPr>
          <p:cNvPr name="TextBox 5" id="5"/>
          <p:cNvSpPr txBox="true"/>
          <p:nvPr/>
        </p:nvSpPr>
        <p:spPr>
          <a:xfrm rot="0">
            <a:off x="282063" y="6243390"/>
            <a:ext cx="3947398" cy="737325"/>
          </a:xfrm>
          <a:prstGeom prst="rect">
            <a:avLst/>
          </a:prstGeom>
        </p:spPr>
        <p:txBody>
          <a:bodyPr anchor="t" rtlCol="false" tIns="0" lIns="0" bIns="0" rIns="0">
            <a:spAutoFit/>
          </a:bodyPr>
          <a:lstStyle/>
          <a:p>
            <a:pPr>
              <a:lnSpc>
                <a:spcPts val="6085"/>
              </a:lnSpc>
              <a:spcBef>
                <a:spcPct val="0"/>
              </a:spcBef>
            </a:pPr>
            <a:r>
              <a:rPr lang="en-US" sz="4346">
                <a:solidFill>
                  <a:srgbClr val="FFFFFF"/>
                </a:solidFill>
                <a:latin typeface="Montserrat Bold"/>
              </a:rPr>
              <a:t>Split data set:</a:t>
            </a:r>
          </a:p>
        </p:txBody>
      </p:sp>
      <p:sp>
        <p:nvSpPr>
          <p:cNvPr name="TextBox 6" id="6"/>
          <p:cNvSpPr txBox="true"/>
          <p:nvPr/>
        </p:nvSpPr>
        <p:spPr>
          <a:xfrm rot="0">
            <a:off x="4871020" y="6243390"/>
            <a:ext cx="12754498" cy="2280375"/>
          </a:xfrm>
          <a:prstGeom prst="rect">
            <a:avLst/>
          </a:prstGeom>
        </p:spPr>
        <p:txBody>
          <a:bodyPr anchor="t" rtlCol="false" tIns="0" lIns="0" bIns="0" rIns="0">
            <a:spAutoFit/>
          </a:bodyPr>
          <a:lstStyle/>
          <a:p>
            <a:pPr>
              <a:lnSpc>
                <a:spcPts val="6085"/>
              </a:lnSpc>
              <a:spcBef>
                <a:spcPct val="0"/>
              </a:spcBef>
            </a:pPr>
            <a:r>
              <a:rPr lang="en-US" sz="4346">
                <a:solidFill>
                  <a:srgbClr val="FFFFFF"/>
                </a:solidFill>
                <a:latin typeface="Montserrat"/>
              </a:rPr>
              <a:t>We have split the data into 4:1 ratio or in other words, kept 80% as training data and 20% as testing data</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01204C"/>
        </a:solidFill>
      </p:bgPr>
    </p:bg>
    <p:spTree>
      <p:nvGrpSpPr>
        <p:cNvPr id="1" name=""/>
        <p:cNvGrpSpPr/>
        <p:nvPr/>
      </p:nvGrpSpPr>
      <p:grpSpPr>
        <a:xfrm>
          <a:off x="0" y="0"/>
          <a:ext cx="0" cy="0"/>
          <a:chOff x="0" y="0"/>
          <a:chExt cx="0" cy="0"/>
        </a:xfrm>
      </p:grpSpPr>
      <p:sp>
        <p:nvSpPr>
          <p:cNvPr name="TextBox 2" id="2"/>
          <p:cNvSpPr txBox="true"/>
          <p:nvPr/>
        </p:nvSpPr>
        <p:spPr>
          <a:xfrm rot="0">
            <a:off x="282063" y="4837"/>
            <a:ext cx="9177914" cy="1685603"/>
          </a:xfrm>
          <a:prstGeom prst="rect">
            <a:avLst/>
          </a:prstGeom>
        </p:spPr>
        <p:txBody>
          <a:bodyPr anchor="t" rtlCol="false" tIns="0" lIns="0" bIns="0" rIns="0">
            <a:spAutoFit/>
          </a:bodyPr>
          <a:lstStyle/>
          <a:p>
            <a:pPr>
              <a:lnSpc>
                <a:spcPts val="13667"/>
              </a:lnSpc>
            </a:pPr>
            <a:r>
              <a:rPr lang="en-US" sz="9762">
                <a:solidFill>
                  <a:srgbClr val="FFFFFF"/>
                </a:solidFill>
                <a:latin typeface="Neue Machina Ultra-Bold"/>
              </a:rPr>
              <a:t>Methodology</a:t>
            </a:r>
          </a:p>
        </p:txBody>
      </p:sp>
      <p:sp>
        <p:nvSpPr>
          <p:cNvPr name="TextBox 3" id="3"/>
          <p:cNvSpPr txBox="true"/>
          <p:nvPr/>
        </p:nvSpPr>
        <p:spPr>
          <a:xfrm rot="0">
            <a:off x="282063" y="1595190"/>
            <a:ext cx="17364379" cy="1651090"/>
          </a:xfrm>
          <a:prstGeom prst="rect">
            <a:avLst/>
          </a:prstGeom>
        </p:spPr>
        <p:txBody>
          <a:bodyPr anchor="t" rtlCol="false" tIns="0" lIns="0" bIns="0" rIns="0">
            <a:spAutoFit/>
          </a:bodyPr>
          <a:lstStyle/>
          <a:p>
            <a:pPr>
              <a:lnSpc>
                <a:spcPts val="6645"/>
              </a:lnSpc>
              <a:spcBef>
                <a:spcPct val="0"/>
              </a:spcBef>
            </a:pPr>
            <a:r>
              <a:rPr lang="en-US" sz="4746">
                <a:solidFill>
                  <a:srgbClr val="FFFFFF"/>
                </a:solidFill>
                <a:latin typeface="Montserrat"/>
              </a:rPr>
              <a:t>We then utilize </a:t>
            </a:r>
            <a:r>
              <a:rPr lang="en-US" sz="4746">
                <a:solidFill>
                  <a:srgbClr val="FFFFFF"/>
                </a:solidFill>
                <a:latin typeface="Montserrat Bold"/>
              </a:rPr>
              <a:t>Stacking</a:t>
            </a:r>
            <a:r>
              <a:rPr lang="en-US" sz="4746">
                <a:solidFill>
                  <a:srgbClr val="FFFFFF"/>
                </a:solidFill>
                <a:latin typeface="Montserrat"/>
              </a:rPr>
              <a:t> implemented on two base models that are </a:t>
            </a:r>
            <a:r>
              <a:rPr lang="en-US" sz="4746">
                <a:solidFill>
                  <a:srgbClr val="FFFFFF"/>
                </a:solidFill>
                <a:latin typeface="Montserrat Bold"/>
              </a:rPr>
              <a:t>Random Forest</a:t>
            </a:r>
            <a:r>
              <a:rPr lang="en-US" sz="4746">
                <a:solidFill>
                  <a:srgbClr val="FFFFFF"/>
                </a:solidFill>
                <a:latin typeface="Montserrat"/>
              </a:rPr>
              <a:t> and </a:t>
            </a:r>
            <a:r>
              <a:rPr lang="en-US" sz="4746">
                <a:solidFill>
                  <a:srgbClr val="FFFFFF"/>
                </a:solidFill>
                <a:latin typeface="Montserrat Bold"/>
              </a:rPr>
              <a:t>Gradient Boosting</a:t>
            </a:r>
            <a:r>
              <a:rPr lang="en-US" sz="4746">
                <a:solidFill>
                  <a:srgbClr val="FFFFFF"/>
                </a:solidFill>
                <a:latin typeface="Montserrat"/>
              </a:rPr>
              <a:t>.</a:t>
            </a:r>
          </a:p>
        </p:txBody>
      </p:sp>
      <p:sp>
        <p:nvSpPr>
          <p:cNvPr name="TextBox 4" id="4"/>
          <p:cNvSpPr txBox="true"/>
          <p:nvPr/>
        </p:nvSpPr>
        <p:spPr>
          <a:xfrm rot="0">
            <a:off x="282063" y="4424435"/>
            <a:ext cx="17364379" cy="2489290"/>
          </a:xfrm>
          <a:prstGeom prst="rect">
            <a:avLst/>
          </a:prstGeom>
        </p:spPr>
        <p:txBody>
          <a:bodyPr anchor="t" rtlCol="false" tIns="0" lIns="0" bIns="0" rIns="0">
            <a:spAutoFit/>
          </a:bodyPr>
          <a:lstStyle/>
          <a:p>
            <a:pPr>
              <a:lnSpc>
                <a:spcPts val="6645"/>
              </a:lnSpc>
              <a:spcBef>
                <a:spcPct val="0"/>
              </a:spcBef>
            </a:pPr>
            <a:r>
              <a:rPr lang="en-US" sz="4746">
                <a:solidFill>
                  <a:srgbClr val="FFFFFF"/>
                </a:solidFill>
                <a:latin typeface="Montserrat"/>
              </a:rPr>
              <a:t>The stacking methodology will use </a:t>
            </a:r>
            <a:r>
              <a:rPr lang="en-US" sz="4746">
                <a:solidFill>
                  <a:srgbClr val="FFFFFF"/>
                </a:solidFill>
                <a:latin typeface="Montserrat Bold"/>
              </a:rPr>
              <a:t>Logistic Regression</a:t>
            </a:r>
            <a:r>
              <a:rPr lang="en-US" sz="4746">
                <a:solidFill>
                  <a:srgbClr val="FFFFFF"/>
                </a:solidFill>
                <a:latin typeface="Montserrat"/>
              </a:rPr>
              <a:t> further to combine the predictions from both base models and fit them to the training data output.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204C"/>
        </a:solidFill>
      </p:bgPr>
    </p:bg>
    <p:spTree>
      <p:nvGrpSpPr>
        <p:cNvPr id="1" name=""/>
        <p:cNvGrpSpPr/>
        <p:nvPr/>
      </p:nvGrpSpPr>
      <p:grpSpPr>
        <a:xfrm>
          <a:off x="0" y="0"/>
          <a:ext cx="0" cy="0"/>
          <a:chOff x="0" y="0"/>
          <a:chExt cx="0" cy="0"/>
        </a:xfrm>
      </p:grpSpPr>
      <p:sp>
        <p:nvSpPr>
          <p:cNvPr name="Freeform 2" id="2"/>
          <p:cNvSpPr/>
          <p:nvPr/>
        </p:nvSpPr>
        <p:spPr>
          <a:xfrm flipH="false" flipV="false" rot="0">
            <a:off x="13789840" y="9442"/>
            <a:ext cx="7465233" cy="7465233"/>
          </a:xfrm>
          <a:custGeom>
            <a:avLst/>
            <a:gdLst/>
            <a:ahLst/>
            <a:cxnLst/>
            <a:rect r="r" b="b" t="t" l="l"/>
            <a:pathLst>
              <a:path h="7465233" w="7465233">
                <a:moveTo>
                  <a:pt x="0" y="0"/>
                </a:moveTo>
                <a:lnTo>
                  <a:pt x="7465233" y="0"/>
                </a:lnTo>
                <a:lnTo>
                  <a:pt x="7465233" y="7465233"/>
                </a:lnTo>
                <a:lnTo>
                  <a:pt x="0" y="74652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195193" y="-4864633"/>
            <a:ext cx="9729266" cy="9729266"/>
          </a:xfrm>
          <a:custGeom>
            <a:avLst/>
            <a:gdLst/>
            <a:ahLst/>
            <a:cxnLst/>
            <a:rect r="r" b="b" t="t" l="l"/>
            <a:pathLst>
              <a:path h="9729266" w="9729266">
                <a:moveTo>
                  <a:pt x="0" y="0"/>
                </a:moveTo>
                <a:lnTo>
                  <a:pt x="9729267" y="0"/>
                </a:lnTo>
                <a:lnTo>
                  <a:pt x="9729267" y="9729266"/>
                </a:lnTo>
                <a:lnTo>
                  <a:pt x="0" y="972926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69441" y="4035218"/>
            <a:ext cx="6403641" cy="5223082"/>
          </a:xfrm>
          <a:custGeom>
            <a:avLst/>
            <a:gdLst/>
            <a:ahLst/>
            <a:cxnLst/>
            <a:rect r="r" b="b" t="t" l="l"/>
            <a:pathLst>
              <a:path h="5223082" w="6403641">
                <a:moveTo>
                  <a:pt x="0" y="0"/>
                </a:moveTo>
                <a:lnTo>
                  <a:pt x="6403641" y="0"/>
                </a:lnTo>
                <a:lnTo>
                  <a:pt x="6403641" y="5223082"/>
                </a:lnTo>
                <a:lnTo>
                  <a:pt x="0" y="5223082"/>
                </a:lnTo>
                <a:lnTo>
                  <a:pt x="0" y="0"/>
                </a:lnTo>
                <a:close/>
              </a:path>
            </a:pathLst>
          </a:custGeom>
          <a:blipFill>
            <a:blip r:embed="rId4"/>
            <a:stretch>
              <a:fillRect l="0" t="0" r="0" b="0"/>
            </a:stretch>
          </a:blipFill>
        </p:spPr>
      </p:sp>
      <p:sp>
        <p:nvSpPr>
          <p:cNvPr name="Freeform 5" id="5"/>
          <p:cNvSpPr/>
          <p:nvPr/>
        </p:nvSpPr>
        <p:spPr>
          <a:xfrm flipH="false" flipV="false" rot="0">
            <a:off x="7344688" y="4035218"/>
            <a:ext cx="10368167" cy="5223082"/>
          </a:xfrm>
          <a:custGeom>
            <a:avLst/>
            <a:gdLst/>
            <a:ahLst/>
            <a:cxnLst/>
            <a:rect r="r" b="b" t="t" l="l"/>
            <a:pathLst>
              <a:path h="5223082" w="10368167">
                <a:moveTo>
                  <a:pt x="0" y="0"/>
                </a:moveTo>
                <a:lnTo>
                  <a:pt x="10368167" y="0"/>
                </a:lnTo>
                <a:lnTo>
                  <a:pt x="10368167" y="5223082"/>
                </a:lnTo>
                <a:lnTo>
                  <a:pt x="0" y="5223082"/>
                </a:lnTo>
                <a:lnTo>
                  <a:pt x="0" y="0"/>
                </a:lnTo>
                <a:close/>
              </a:path>
            </a:pathLst>
          </a:custGeom>
          <a:blipFill>
            <a:blip r:embed="rId5"/>
            <a:stretch>
              <a:fillRect l="-564" t="0" r="-564" b="0"/>
            </a:stretch>
          </a:blipFill>
        </p:spPr>
      </p:sp>
      <p:sp>
        <p:nvSpPr>
          <p:cNvPr name="TextBox 6" id="6"/>
          <p:cNvSpPr txBox="true"/>
          <p:nvPr/>
        </p:nvSpPr>
        <p:spPr>
          <a:xfrm rot="0">
            <a:off x="669441" y="321341"/>
            <a:ext cx="4072971" cy="1262317"/>
          </a:xfrm>
          <a:prstGeom prst="rect">
            <a:avLst/>
          </a:prstGeom>
        </p:spPr>
        <p:txBody>
          <a:bodyPr anchor="t" rtlCol="false" tIns="0" lIns="0" bIns="0" rIns="0">
            <a:spAutoFit/>
          </a:bodyPr>
          <a:lstStyle/>
          <a:p>
            <a:pPr>
              <a:lnSpc>
                <a:spcPts val="10223"/>
              </a:lnSpc>
            </a:pPr>
            <a:r>
              <a:rPr lang="en-US" sz="7302">
                <a:solidFill>
                  <a:srgbClr val="FFFFFF"/>
                </a:solidFill>
                <a:latin typeface="Neue Machina Ultra-Bold"/>
              </a:rPr>
              <a:t>Output</a:t>
            </a:r>
          </a:p>
        </p:txBody>
      </p:sp>
      <p:sp>
        <p:nvSpPr>
          <p:cNvPr name="TextBox 7" id="7"/>
          <p:cNvSpPr txBox="true"/>
          <p:nvPr/>
        </p:nvSpPr>
        <p:spPr>
          <a:xfrm rot="0">
            <a:off x="669441" y="1769712"/>
            <a:ext cx="17364379" cy="1651090"/>
          </a:xfrm>
          <a:prstGeom prst="rect">
            <a:avLst/>
          </a:prstGeom>
        </p:spPr>
        <p:txBody>
          <a:bodyPr anchor="t" rtlCol="false" tIns="0" lIns="0" bIns="0" rIns="0">
            <a:spAutoFit/>
          </a:bodyPr>
          <a:lstStyle/>
          <a:p>
            <a:pPr>
              <a:lnSpc>
                <a:spcPts val="6645"/>
              </a:lnSpc>
              <a:spcBef>
                <a:spcPct val="0"/>
              </a:spcBef>
            </a:pPr>
            <a:r>
              <a:rPr lang="en-US" sz="4746">
                <a:solidFill>
                  <a:srgbClr val="FFFFFF"/>
                </a:solidFill>
                <a:latin typeface="Montserrat"/>
              </a:rPr>
              <a:t>After this predictions made on the testing data provide the classifications of the nucleotide chain.</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1204C"/>
        </a:solidFill>
      </p:bgPr>
    </p:bg>
    <p:spTree>
      <p:nvGrpSpPr>
        <p:cNvPr id="1" name=""/>
        <p:cNvGrpSpPr/>
        <p:nvPr/>
      </p:nvGrpSpPr>
      <p:grpSpPr>
        <a:xfrm>
          <a:off x="0" y="0"/>
          <a:ext cx="0" cy="0"/>
          <a:chOff x="0" y="0"/>
          <a:chExt cx="0" cy="0"/>
        </a:xfrm>
      </p:grpSpPr>
      <p:sp>
        <p:nvSpPr>
          <p:cNvPr name="TextBox 2" id="2"/>
          <p:cNvSpPr txBox="true"/>
          <p:nvPr/>
        </p:nvSpPr>
        <p:spPr>
          <a:xfrm rot="0">
            <a:off x="7604462" y="4736737"/>
            <a:ext cx="3079075" cy="737325"/>
          </a:xfrm>
          <a:prstGeom prst="rect">
            <a:avLst/>
          </a:prstGeom>
        </p:spPr>
        <p:txBody>
          <a:bodyPr anchor="t" rtlCol="false" tIns="0" lIns="0" bIns="0" rIns="0">
            <a:spAutoFit/>
          </a:bodyPr>
          <a:lstStyle/>
          <a:p>
            <a:pPr algn="ctr">
              <a:lnSpc>
                <a:spcPts val="6085"/>
              </a:lnSpc>
              <a:spcBef>
                <a:spcPct val="0"/>
              </a:spcBef>
            </a:pPr>
            <a:r>
              <a:rPr lang="en-US" sz="4346">
                <a:solidFill>
                  <a:srgbClr val="FFFFFF"/>
                </a:solidFill>
                <a:latin typeface="Montserrat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DAGCzu51SoA</dc:identifier>
  <dcterms:modified xsi:type="dcterms:W3CDTF">2011-08-01T06:04:30Z</dcterms:modified>
  <cp:revision>1</cp:revision>
  <dc:title>Copy of Krish Mangal</dc:title>
</cp:coreProperties>
</file>

<file path=docProps/thumbnail.jpeg>
</file>